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7"/>
  </p:notesMasterIdLst>
  <p:sldIdLst>
    <p:sldId id="259" r:id="rId2"/>
    <p:sldId id="275" r:id="rId3"/>
    <p:sldId id="276" r:id="rId4"/>
    <p:sldId id="272" r:id="rId5"/>
    <p:sldId id="27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>
      <p:cViewPr varScale="1">
        <p:scale>
          <a:sx n="89" d="100"/>
          <a:sy n="89" d="100"/>
        </p:scale>
        <p:origin x="134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uk-UA"/>
              <a:t>Капіталовкладення Товариства в електричні мережі, тис. грн.</a:t>
            </a:r>
          </a:p>
          <a:p>
            <a:pPr>
              <a:defRPr/>
            </a:pPr>
            <a:r>
              <a:rPr lang="uk-UA"/>
              <a:t> </a:t>
            </a:r>
          </a:p>
        </c:rich>
      </c:tx>
      <c:layout>
        <c:manualLayout>
          <c:xMode val="edge"/>
          <c:yMode val="edge"/>
          <c:x val="0.13229840404206294"/>
          <c:y val="6.44401362134316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906947537230164"/>
          <c:y val="0.2358568567329859"/>
          <c:w val="0.80441435994291233"/>
          <c:h val="0.51180409465275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6.5789473684210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обсяг інвестування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124529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39-479E-96BE-8DCF10F667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316392269148109E-2"/>
                  <c:y val="-1.315789473684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обсяг інвестування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271529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39-479E-96BE-8DCF10F667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37007874015748E-2"/>
                  <c:y val="-1.3157635723166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обсяг інвестування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39-479E-96BE-8DCF10F667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1035952"/>
        <c:axId val="401031248"/>
        <c:axId val="0"/>
      </c:bar3DChart>
      <c:catAx>
        <c:axId val="40103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401031248"/>
        <c:crossesAt val="0"/>
        <c:auto val="1"/>
        <c:lblAlgn val="ctr"/>
        <c:lblOffset val="100"/>
        <c:noMultiLvlLbl val="0"/>
      </c:catAx>
      <c:valAx>
        <c:axId val="401031248"/>
        <c:scaling>
          <c:orientation val="minMax"/>
          <c:max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401035952"/>
        <c:crosses val="autoZero"/>
        <c:crossBetween val="between"/>
        <c:majorUnit val="3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latin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987951807229124E-2"/>
          <c:y val="2.824858757062159E-2"/>
          <c:w val="0.94337349397590353"/>
          <c:h val="0.7156308851224106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Міська територія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2225" cap="rnd" cmpd="sng" algn="ctr">
                <a:solidFill>
                  <a:schemeClr val="accent1"/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</c:numCache>
            </c:numRef>
          </c:cat>
          <c:val>
            <c:numRef>
              <c:f>Sheet1!$B$2:$N$2</c:f>
              <c:numCache>
                <c:formatCode>0</c:formatCode>
                <c:ptCount val="13"/>
                <c:pt idx="0">
                  <c:v>194</c:v>
                </c:pt>
                <c:pt idx="1">
                  <c:v>190.33333333333331</c:v>
                </c:pt>
                <c:pt idx="2">
                  <c:v>186.66666666666666</c:v>
                </c:pt>
                <c:pt idx="3">
                  <c:v>183</c:v>
                </c:pt>
                <c:pt idx="4">
                  <c:v>179.33333333333331</c:v>
                </c:pt>
                <c:pt idx="5">
                  <c:v>175.66666666666666</c:v>
                </c:pt>
                <c:pt idx="6">
                  <c:v>172</c:v>
                </c:pt>
                <c:pt idx="7">
                  <c:v>168.33333333333331</c:v>
                </c:pt>
                <c:pt idx="8">
                  <c:v>164.66666666666666</c:v>
                </c:pt>
                <c:pt idx="9">
                  <c:v>161</c:v>
                </c:pt>
                <c:pt idx="10">
                  <c:v>157.33333333333331</c:v>
                </c:pt>
                <c:pt idx="11">
                  <c:v>153.66666666666666</c:v>
                </c:pt>
                <c:pt idx="12">
                  <c:v>150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Сільська територія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</c:dPt>
          <c:dPt>
            <c:idx val="1"/>
            <c:marker>
              <c:symbol val="none"/>
            </c:marker>
            <c:bubble3D val="0"/>
          </c:dPt>
          <c:dPt>
            <c:idx val="2"/>
            <c:marker>
              <c:symbol val="none"/>
            </c:marker>
            <c:bubble3D val="0"/>
          </c:dPt>
          <c:dPt>
            <c:idx val="5"/>
            <c:marker>
              <c:symbol val="none"/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1"/>
            <c:marker>
              <c:symbol val="none"/>
            </c:marker>
            <c:bubble3D val="0"/>
          </c:dPt>
          <c:dPt>
            <c:idx val="14"/>
            <c:marker>
              <c:symbol val="none"/>
            </c:marker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</c:numCache>
            </c:numRef>
          </c:cat>
          <c:val>
            <c:numRef>
              <c:f>Sheet1!$B$3:$N$3</c:f>
              <c:numCache>
                <c:formatCode>0</c:formatCode>
                <c:ptCount val="13"/>
                <c:pt idx="0">
                  <c:v>603</c:v>
                </c:pt>
                <c:pt idx="1">
                  <c:v>578.01794871794868</c:v>
                </c:pt>
                <c:pt idx="2">
                  <c:v>552.74358974358972</c:v>
                </c:pt>
                <c:pt idx="3">
                  <c:v>527.46923076923076</c:v>
                </c:pt>
                <c:pt idx="4">
                  <c:v>502.19487179487174</c:v>
                </c:pt>
                <c:pt idx="5">
                  <c:v>476.92051282051278</c:v>
                </c:pt>
                <c:pt idx="6">
                  <c:v>451.64615384615382</c:v>
                </c:pt>
                <c:pt idx="7">
                  <c:v>426.37179487179486</c:v>
                </c:pt>
                <c:pt idx="8">
                  <c:v>401.09743589743584</c:v>
                </c:pt>
                <c:pt idx="9">
                  <c:v>375.82307692307688</c:v>
                </c:pt>
                <c:pt idx="10">
                  <c:v>350.54871794871792</c:v>
                </c:pt>
                <c:pt idx="11">
                  <c:v>325.27435897435896</c:v>
                </c:pt>
                <c:pt idx="12">
                  <c:v>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01900752"/>
        <c:axId val="401897616"/>
      </c:lineChart>
      <c:catAx>
        <c:axId val="40190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401897616"/>
        <c:crosses val="autoZero"/>
        <c:auto val="1"/>
        <c:lblAlgn val="ctr"/>
        <c:lblOffset val="100"/>
        <c:noMultiLvlLbl val="0"/>
      </c:catAx>
      <c:valAx>
        <c:axId val="4018976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uk-UA"/>
                  <a:t>хв</a:t>
                </a:r>
              </a:p>
            </c:rich>
          </c:tx>
          <c:layout>
            <c:manualLayout>
              <c:xMode val="edge"/>
              <c:yMode val="edge"/>
              <c:x val="7.5148610815798322E-2"/>
              <c:y val="0.327125035292641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uk-UA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40190075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2020 рік</c:v>
                </c:pt>
                <c:pt idx="1">
                  <c:v>2021 рік</c:v>
                </c:pt>
                <c:pt idx="2">
                  <c:v>2022 рік</c:v>
                </c:pt>
                <c:pt idx="3">
                  <c:v>2023 рік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133</c:v>
                </c:pt>
                <c:pt idx="1">
                  <c:v>168</c:v>
                </c:pt>
                <c:pt idx="2">
                  <c:v>195</c:v>
                </c:pt>
                <c:pt idx="3">
                  <c:v>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6205760"/>
        <c:axId val="396202232"/>
        <c:axId val="351829496"/>
      </c:bar3DChart>
      <c:catAx>
        <c:axId val="39620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96202232"/>
        <c:crosses val="autoZero"/>
        <c:auto val="1"/>
        <c:lblAlgn val="ctr"/>
        <c:lblOffset val="100"/>
        <c:noMultiLvlLbl val="0"/>
      </c:catAx>
      <c:valAx>
        <c:axId val="396202232"/>
        <c:scaling>
          <c:orientation val="minMax"/>
          <c:max val="204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uk-UA"/>
                  <a:t>Кількість телемеханізованих об</a:t>
                </a:r>
                <a:r>
                  <a:rPr lang="en-US"/>
                  <a:t>’</a:t>
                </a:r>
                <a:r>
                  <a:rPr lang="uk-UA"/>
                  <a:t>єктів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uk-UA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96205760"/>
        <c:crosses val="autoZero"/>
        <c:crossBetween val="between"/>
        <c:majorUnit val="50"/>
      </c:valAx>
      <c:serAx>
        <c:axId val="351829496"/>
        <c:scaling>
          <c:orientation val="minMax"/>
        </c:scaling>
        <c:delete val="1"/>
        <c:axPos val="b"/>
        <c:majorTickMark val="none"/>
        <c:minorTickMark val="none"/>
        <c:tickLblPos val="nextTo"/>
        <c:crossAx val="39620223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C3CD3-16E7-4B78-9DCD-09C0FBED8FE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7333891-A19E-4A20-8D46-C888647B3097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Кабельні лінії  0,4 кВ загальною довжиною 0,45 км</a:t>
          </a:r>
          <a:endParaRPr lang="uk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349E7B-1BDB-4A1D-8089-A99989A26355}" type="parTrans" cxnId="{C344C0B2-43B1-4143-BEA8-5B4B1BF1471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DB834-F8CB-488F-BA31-976356A585F1}" type="sibTrans" cxnId="{C344C0B2-43B1-4143-BEA8-5B4B1BF1471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94A2BB-BAB0-4F75-B688-ED5AE19EC32B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Кабельні лінії 6-10 кВ загальною довжиною 3,887 км</a:t>
          </a:r>
          <a:endParaRPr lang="uk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FBC3D-9467-4E16-B992-5329B9B76504}" type="parTrans" cxnId="{B7E6BAB8-9140-427F-B066-A38A6FC56CC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10796-671B-498D-8694-E3414BB6A912}" type="sibTrans" cxnId="{B7E6BAB8-9140-427F-B066-A38A6FC56CC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128757-BFBD-49ED-B956-4C35D53B6EC3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Повітряні лінії 0,4 кВ загальною довжиною 136,072 км</a:t>
          </a:r>
          <a:endParaRPr lang="uk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134EC-4CA1-4A09-9D47-14AB1B242C28}" type="parTrans" cxnId="{F015B0E9-4B5F-4421-951C-AAE8949E230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E0DCEE-5417-4F6F-B03B-0144222EC9C8}" type="sibTrans" cxnId="{F015B0E9-4B5F-4421-951C-AAE8949E230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5D5DC-0F31-4131-8AF5-66C403A05985}">
      <dgm:prSet custT="1"/>
      <dgm:spPr/>
      <dgm:t>
        <a:bodyPr/>
        <a:lstStyle/>
        <a:p>
          <a:r>
            <a:rPr lang="uk-UA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Багатоповерхові будинки </a:t>
          </a:r>
          <a:r>
            <a:rPr lang="uk-UA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м.Рівне</a:t>
          </a:r>
          <a:endParaRPr lang="uk-UA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71409-C4BA-4A3B-A8EE-CB140130419C}" type="parTrans" cxnId="{531B8443-B5C6-4B99-B93E-3A0108A95E0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629F5-2681-41F4-85FB-3F76C4A48D49}" type="sibTrans" cxnId="{531B8443-B5C6-4B99-B93E-3A0108A95E0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6DC023-E7CB-40F4-B556-93A4EED379A8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Повітряні лінії 6-10 кВ загальною довжиною 9,94 км</a:t>
          </a:r>
          <a:endParaRPr lang="uk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0DAB4-AD91-4793-98C7-E5B3E4A19607}" type="parTrans" cxnId="{BE499F9C-A4CA-4091-A9DC-044D69B287C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2CB5BA-7A81-4F5F-B22A-E71A251CDBF8}" type="sibTrans" cxnId="{BE499F9C-A4CA-4091-A9DC-044D69B287C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65BF9-F617-43AD-B703-EFC3F16450FE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 реклоузерів на ПЛ-10 кВ в кількості 30 шт.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72ECD-F8C5-4B5A-840F-78079CD98581}" type="parTrans" cxnId="{BBBD5020-415C-4D3E-B586-95B2889DDBA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1E5CFF-22B4-4790-A078-60349171B277}" type="sibTrans" cxnId="{BBBD5020-415C-4D3E-B586-95B2889DDBA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79AC3-8C7F-4FA3-BF0E-F41969018B47}">
      <dgm:prSet custT="1"/>
      <dgm:spPr/>
      <dgm:t>
        <a:bodyPr/>
        <a:lstStyle/>
        <a:p>
          <a:r>
            <a:rPr lang="uk-UA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Населені пункти Рівненської області</a:t>
          </a:r>
          <a:endParaRPr lang="uk-UA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9B74F4-D67A-48B3-9AF3-DF375C11859E}" type="parTrans" cxnId="{0552C369-579B-41A7-AB58-32476EAA4CE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1BAAD-5A1E-4ED5-AB5F-CD3615554288}" type="sibTrans" cxnId="{0552C369-579B-41A7-AB58-32476EAA4CE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37AEF-E3BB-40F1-A701-2C9E38A88B01}">
      <dgm:prSet custT="1"/>
      <dgm:spPr/>
      <dgm:t>
        <a:bodyPr/>
        <a:lstStyle/>
        <a:p>
          <a:r>
            <a:rPr lang="uk-UA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Населені пункти Рівненської області</a:t>
          </a:r>
          <a:endParaRPr lang="uk-UA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1F0396-F550-4B44-A0A5-9DEA0DDC1AB2}" type="parTrans" cxnId="{3C61E50B-F9BF-4640-9EB1-C59C7D6C573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092BDB-5605-4680-9A13-E5BEB84B66D8}" type="sibTrans" cxnId="{3C61E50B-F9BF-4640-9EB1-C59C7D6C573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78721-F7AF-42C8-9AE8-55E603D7F4CE}" type="pres">
      <dgm:prSet presAssocID="{9BCC3CD3-16E7-4B78-9DCD-09C0FBED8F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A06D0C8-8210-40F7-9EA3-6E78F4DA1157}" type="pres">
      <dgm:prSet presAssocID="{A7333891-A19E-4A20-8D46-C888647B3097}" presName="parentLin" presStyleCnt="0"/>
      <dgm:spPr/>
    </dgm:pt>
    <dgm:pt modelId="{39783A72-505A-4937-B18D-034A4993385B}" type="pres">
      <dgm:prSet presAssocID="{A7333891-A19E-4A20-8D46-C888647B3097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8C1DFA02-9661-4959-B1D5-D2BCA3477594}" type="pres">
      <dgm:prSet presAssocID="{A7333891-A19E-4A20-8D46-C888647B3097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6274CC-D855-46BE-A1BB-BF90A8949104}" type="pres">
      <dgm:prSet presAssocID="{A7333891-A19E-4A20-8D46-C888647B3097}" presName="negativeSpace" presStyleCnt="0"/>
      <dgm:spPr/>
    </dgm:pt>
    <dgm:pt modelId="{5DF8D403-7463-402B-BE95-B2771ED63EA4}" type="pres">
      <dgm:prSet presAssocID="{A7333891-A19E-4A20-8D46-C888647B309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E9272D-A756-4B87-A76D-D27AA73AC925}" type="pres">
      <dgm:prSet presAssocID="{826DB834-F8CB-488F-BA31-976356A585F1}" presName="spaceBetweenRectangles" presStyleCnt="0"/>
      <dgm:spPr/>
    </dgm:pt>
    <dgm:pt modelId="{4DDE5AA7-2EE8-4FF7-B0B2-A0E4182907E2}" type="pres">
      <dgm:prSet presAssocID="{9794A2BB-BAB0-4F75-B688-ED5AE19EC32B}" presName="parentLin" presStyleCnt="0"/>
      <dgm:spPr/>
    </dgm:pt>
    <dgm:pt modelId="{F7559802-5EF2-4EFB-99A5-A530E1C4A139}" type="pres">
      <dgm:prSet presAssocID="{9794A2BB-BAB0-4F75-B688-ED5AE19EC32B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81D34599-E885-4F86-8020-912EFEECA589}" type="pres">
      <dgm:prSet presAssocID="{9794A2BB-BAB0-4F75-B688-ED5AE19EC32B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981556-CA7E-4D5E-AB93-09E45E3F2FCB}" type="pres">
      <dgm:prSet presAssocID="{9794A2BB-BAB0-4F75-B688-ED5AE19EC32B}" presName="negativeSpace" presStyleCnt="0"/>
      <dgm:spPr/>
    </dgm:pt>
    <dgm:pt modelId="{81BD3B59-9843-40CE-B7C5-1167EEA322E3}" type="pres">
      <dgm:prSet presAssocID="{9794A2BB-BAB0-4F75-B688-ED5AE19EC32B}" presName="childText" presStyleLbl="conFgAcc1" presStyleIdx="1" presStyleCnt="5">
        <dgm:presLayoutVars>
          <dgm:bulletEnabled val="1"/>
        </dgm:presLayoutVars>
      </dgm:prSet>
      <dgm:spPr/>
    </dgm:pt>
    <dgm:pt modelId="{34263991-DD1A-43B0-9CA5-214A39277B91}" type="pres">
      <dgm:prSet presAssocID="{97A10796-671B-498D-8694-E3414BB6A912}" presName="spaceBetweenRectangles" presStyleCnt="0"/>
      <dgm:spPr/>
    </dgm:pt>
    <dgm:pt modelId="{AD8F2145-0ADE-4C9B-BA4D-09BF1138C4D7}" type="pres">
      <dgm:prSet presAssocID="{65128757-BFBD-49ED-B956-4C35D53B6EC3}" presName="parentLin" presStyleCnt="0"/>
      <dgm:spPr/>
    </dgm:pt>
    <dgm:pt modelId="{231D52CE-DFFD-4693-BD0F-F34490B664FD}" type="pres">
      <dgm:prSet presAssocID="{65128757-BFBD-49ED-B956-4C35D53B6EC3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BD52E316-7871-412B-8058-032479165CA1}" type="pres">
      <dgm:prSet presAssocID="{65128757-BFBD-49ED-B956-4C35D53B6EC3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0D69D0-72CC-4AAF-9B5C-806F61C9EE93}" type="pres">
      <dgm:prSet presAssocID="{65128757-BFBD-49ED-B956-4C35D53B6EC3}" presName="negativeSpace" presStyleCnt="0"/>
      <dgm:spPr/>
    </dgm:pt>
    <dgm:pt modelId="{1D3408BF-0B8C-4DCD-B88A-C67618B0C686}" type="pres">
      <dgm:prSet presAssocID="{65128757-BFBD-49ED-B956-4C35D53B6EC3}" presName="childText" presStyleLbl="conFgAcc1" presStyleIdx="2" presStyleCnt="5">
        <dgm:presLayoutVars>
          <dgm:bulletEnabled val="1"/>
        </dgm:presLayoutVars>
      </dgm:prSet>
      <dgm:spPr/>
    </dgm:pt>
    <dgm:pt modelId="{86B14A47-4539-4EA3-A386-9B9A264EEA52}" type="pres">
      <dgm:prSet presAssocID="{4BE0DCEE-5417-4F6F-B03B-0144222EC9C8}" presName="spaceBetweenRectangles" presStyleCnt="0"/>
      <dgm:spPr/>
    </dgm:pt>
    <dgm:pt modelId="{927FA2BA-D9CB-4516-BC2B-3D00DCFA4ADD}" type="pres">
      <dgm:prSet presAssocID="{F36DC023-E7CB-40F4-B556-93A4EED379A8}" presName="parentLin" presStyleCnt="0"/>
      <dgm:spPr/>
    </dgm:pt>
    <dgm:pt modelId="{DCB21363-5CE8-4BA1-B2C3-5AAFE492F03C}" type="pres">
      <dgm:prSet presAssocID="{F36DC023-E7CB-40F4-B556-93A4EED379A8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7569F3A0-D122-4AD0-AFCE-BE0CB5AB029C}" type="pres">
      <dgm:prSet presAssocID="{F36DC023-E7CB-40F4-B556-93A4EED379A8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CDD300-C4B2-48EE-B42F-E2021BF32ADA}" type="pres">
      <dgm:prSet presAssocID="{F36DC023-E7CB-40F4-B556-93A4EED379A8}" presName="negativeSpace" presStyleCnt="0"/>
      <dgm:spPr/>
    </dgm:pt>
    <dgm:pt modelId="{78610885-1B7C-44D3-B028-AF08BB55882E}" type="pres">
      <dgm:prSet presAssocID="{F36DC023-E7CB-40F4-B556-93A4EED379A8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E26843-71A6-40ED-A43C-E81214692B62}" type="pres">
      <dgm:prSet presAssocID="{6A2CB5BA-7A81-4F5F-B22A-E71A251CDBF8}" presName="spaceBetweenRectangles" presStyleCnt="0"/>
      <dgm:spPr/>
    </dgm:pt>
    <dgm:pt modelId="{F00A3686-5F8A-4375-919B-D8A11AD7F575}" type="pres">
      <dgm:prSet presAssocID="{5B565BF9-F617-43AD-B703-EFC3F16450FE}" presName="parentLin" presStyleCnt="0"/>
      <dgm:spPr/>
    </dgm:pt>
    <dgm:pt modelId="{E041C9E4-C74D-4290-B0AF-128BE6F8B86C}" type="pres">
      <dgm:prSet presAssocID="{5B565BF9-F617-43AD-B703-EFC3F16450FE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48F2F7CF-5964-4C63-8F26-2CF8806865F0}" type="pres">
      <dgm:prSet presAssocID="{5B565BF9-F617-43AD-B703-EFC3F16450FE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759C23-C95F-4751-9022-ABFAAECB4E35}" type="pres">
      <dgm:prSet presAssocID="{5B565BF9-F617-43AD-B703-EFC3F16450FE}" presName="negativeSpace" presStyleCnt="0"/>
      <dgm:spPr/>
    </dgm:pt>
    <dgm:pt modelId="{B584CCBF-E45C-471F-97E6-21826609D266}" type="pres">
      <dgm:prSet presAssocID="{5B565BF9-F617-43AD-B703-EFC3F16450F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552C369-579B-41A7-AB58-32476EAA4CEE}" srcId="{5B565BF9-F617-43AD-B703-EFC3F16450FE}" destId="{DAD79AC3-8C7F-4FA3-BF0E-F41969018B47}" srcOrd="0" destOrd="0" parTransId="{D99B74F4-D67A-48B3-9AF3-DF375C11859E}" sibTransId="{B401BAAD-5A1E-4ED5-AB5F-CD3615554288}"/>
    <dgm:cxn modelId="{BE499F9C-A4CA-4091-A9DC-044D69B287CE}" srcId="{9BCC3CD3-16E7-4B78-9DCD-09C0FBED8FE3}" destId="{F36DC023-E7CB-40F4-B556-93A4EED379A8}" srcOrd="3" destOrd="0" parTransId="{38A0DAB4-AD91-4793-98C7-E5B3E4A19607}" sibTransId="{6A2CB5BA-7A81-4F5F-B22A-E71A251CDBF8}"/>
    <dgm:cxn modelId="{901BEF8D-575A-43A7-BE7D-17F3536A7F9B}" type="presOf" srcId="{9794A2BB-BAB0-4F75-B688-ED5AE19EC32B}" destId="{81D34599-E885-4F86-8020-912EFEECA589}" srcOrd="1" destOrd="0" presId="urn:microsoft.com/office/officeart/2005/8/layout/list1"/>
    <dgm:cxn modelId="{8666E625-0E22-4B02-8D7E-4518BDDE076A}" type="presOf" srcId="{5B565BF9-F617-43AD-B703-EFC3F16450FE}" destId="{E041C9E4-C74D-4290-B0AF-128BE6F8B86C}" srcOrd="0" destOrd="0" presId="urn:microsoft.com/office/officeart/2005/8/layout/list1"/>
    <dgm:cxn modelId="{BBBD5020-415C-4D3E-B586-95B2889DDBAF}" srcId="{9BCC3CD3-16E7-4B78-9DCD-09C0FBED8FE3}" destId="{5B565BF9-F617-43AD-B703-EFC3F16450FE}" srcOrd="4" destOrd="0" parTransId="{D1972ECD-F8C5-4B5A-840F-78079CD98581}" sibTransId="{7F1E5CFF-22B4-4790-A078-60349171B277}"/>
    <dgm:cxn modelId="{D3CAE7EC-5E3E-43BB-8278-F54257F09E8A}" type="presOf" srcId="{65128757-BFBD-49ED-B956-4C35D53B6EC3}" destId="{BD52E316-7871-412B-8058-032479165CA1}" srcOrd="1" destOrd="0" presId="urn:microsoft.com/office/officeart/2005/8/layout/list1"/>
    <dgm:cxn modelId="{531B8443-B5C6-4B99-B93E-3A0108A95E0C}" srcId="{A7333891-A19E-4A20-8D46-C888647B3097}" destId="{D7E5D5DC-0F31-4131-8AF5-66C403A05985}" srcOrd="0" destOrd="0" parTransId="{53571409-C4BA-4A3B-A8EE-CB140130419C}" sibTransId="{873629F5-2681-41F4-85FB-3F76C4A48D49}"/>
    <dgm:cxn modelId="{3C896540-AE9F-4CFB-A9B3-69DA1A0A5EA9}" type="presOf" srcId="{DAD79AC3-8C7F-4FA3-BF0E-F41969018B47}" destId="{B584CCBF-E45C-471F-97E6-21826609D266}" srcOrd="0" destOrd="0" presId="urn:microsoft.com/office/officeart/2005/8/layout/list1"/>
    <dgm:cxn modelId="{30E11FC3-2047-49B4-B770-F8F4198F1425}" type="presOf" srcId="{D7E5D5DC-0F31-4131-8AF5-66C403A05985}" destId="{5DF8D403-7463-402B-BE95-B2771ED63EA4}" srcOrd="0" destOrd="0" presId="urn:microsoft.com/office/officeart/2005/8/layout/list1"/>
    <dgm:cxn modelId="{C344C0B2-43B1-4143-BEA8-5B4B1BF1471E}" srcId="{9BCC3CD3-16E7-4B78-9DCD-09C0FBED8FE3}" destId="{A7333891-A19E-4A20-8D46-C888647B3097}" srcOrd="0" destOrd="0" parTransId="{DB349E7B-1BDB-4A1D-8089-A99989A26355}" sibTransId="{826DB834-F8CB-488F-BA31-976356A585F1}"/>
    <dgm:cxn modelId="{72354906-5A55-43DF-A4AF-F47B7449C720}" type="presOf" srcId="{A7333891-A19E-4A20-8D46-C888647B3097}" destId="{39783A72-505A-4937-B18D-034A4993385B}" srcOrd="0" destOrd="0" presId="urn:microsoft.com/office/officeart/2005/8/layout/list1"/>
    <dgm:cxn modelId="{B7E6BAB8-9140-427F-B066-A38A6FC56CC8}" srcId="{9BCC3CD3-16E7-4B78-9DCD-09C0FBED8FE3}" destId="{9794A2BB-BAB0-4F75-B688-ED5AE19EC32B}" srcOrd="1" destOrd="0" parTransId="{B73FBC3D-9467-4E16-B992-5329B9B76504}" sibTransId="{97A10796-671B-498D-8694-E3414BB6A912}"/>
    <dgm:cxn modelId="{F015B0E9-4B5F-4421-951C-AAE8949E2305}" srcId="{9BCC3CD3-16E7-4B78-9DCD-09C0FBED8FE3}" destId="{65128757-BFBD-49ED-B956-4C35D53B6EC3}" srcOrd="2" destOrd="0" parTransId="{055134EC-4CA1-4A09-9D47-14AB1B242C28}" sibTransId="{4BE0DCEE-5417-4F6F-B03B-0144222EC9C8}"/>
    <dgm:cxn modelId="{DD0E894B-A534-4F82-AEAE-35A5D38AE371}" type="presOf" srcId="{9BCC3CD3-16E7-4B78-9DCD-09C0FBED8FE3}" destId="{EB678721-F7AF-42C8-9AE8-55E603D7F4CE}" srcOrd="0" destOrd="0" presId="urn:microsoft.com/office/officeart/2005/8/layout/list1"/>
    <dgm:cxn modelId="{FA9CA9C7-2837-4C6F-9CD8-13328999EFA8}" type="presOf" srcId="{A7333891-A19E-4A20-8D46-C888647B3097}" destId="{8C1DFA02-9661-4959-B1D5-D2BCA3477594}" srcOrd="1" destOrd="0" presId="urn:microsoft.com/office/officeart/2005/8/layout/list1"/>
    <dgm:cxn modelId="{173C844C-2AD2-4355-A1C8-2451317C5A10}" type="presOf" srcId="{65128757-BFBD-49ED-B956-4C35D53B6EC3}" destId="{231D52CE-DFFD-4693-BD0F-F34490B664FD}" srcOrd="0" destOrd="0" presId="urn:microsoft.com/office/officeart/2005/8/layout/list1"/>
    <dgm:cxn modelId="{220A69E5-EE96-40D9-ABB7-95355D4B4559}" type="presOf" srcId="{A1F37AEF-E3BB-40F1-A701-2C9E38A88B01}" destId="{78610885-1B7C-44D3-B028-AF08BB55882E}" srcOrd="0" destOrd="0" presId="urn:microsoft.com/office/officeart/2005/8/layout/list1"/>
    <dgm:cxn modelId="{3C61E50B-F9BF-4640-9EB1-C59C7D6C5734}" srcId="{F36DC023-E7CB-40F4-B556-93A4EED379A8}" destId="{A1F37AEF-E3BB-40F1-A701-2C9E38A88B01}" srcOrd="0" destOrd="0" parTransId="{BB1F0396-F550-4B44-A0A5-9DEA0DDC1AB2}" sibTransId="{47092BDB-5605-4680-9A13-E5BEB84B66D8}"/>
    <dgm:cxn modelId="{2FE8F2E3-ADA6-4842-966E-A736423E6F0A}" type="presOf" srcId="{5B565BF9-F617-43AD-B703-EFC3F16450FE}" destId="{48F2F7CF-5964-4C63-8F26-2CF8806865F0}" srcOrd="1" destOrd="0" presId="urn:microsoft.com/office/officeart/2005/8/layout/list1"/>
    <dgm:cxn modelId="{6DC61C37-62DB-4BB6-8420-339594310BA7}" type="presOf" srcId="{F36DC023-E7CB-40F4-B556-93A4EED379A8}" destId="{7569F3A0-D122-4AD0-AFCE-BE0CB5AB029C}" srcOrd="1" destOrd="0" presId="urn:microsoft.com/office/officeart/2005/8/layout/list1"/>
    <dgm:cxn modelId="{A9D2E06E-0DCA-4B56-9625-77215B9934E1}" type="presOf" srcId="{F36DC023-E7CB-40F4-B556-93A4EED379A8}" destId="{DCB21363-5CE8-4BA1-B2C3-5AAFE492F03C}" srcOrd="0" destOrd="0" presId="urn:microsoft.com/office/officeart/2005/8/layout/list1"/>
    <dgm:cxn modelId="{334DC13B-F0C5-43CE-BAAA-ED2FBC59AF75}" type="presOf" srcId="{9794A2BB-BAB0-4F75-B688-ED5AE19EC32B}" destId="{F7559802-5EF2-4EFB-99A5-A530E1C4A139}" srcOrd="0" destOrd="0" presId="urn:microsoft.com/office/officeart/2005/8/layout/list1"/>
    <dgm:cxn modelId="{A9B2F04E-D50E-46EA-A138-E607A97EE403}" type="presParOf" srcId="{EB678721-F7AF-42C8-9AE8-55E603D7F4CE}" destId="{0A06D0C8-8210-40F7-9EA3-6E78F4DA1157}" srcOrd="0" destOrd="0" presId="urn:microsoft.com/office/officeart/2005/8/layout/list1"/>
    <dgm:cxn modelId="{6FB8D5EF-C038-45B4-AD51-8928AC16AB6A}" type="presParOf" srcId="{0A06D0C8-8210-40F7-9EA3-6E78F4DA1157}" destId="{39783A72-505A-4937-B18D-034A4993385B}" srcOrd="0" destOrd="0" presId="urn:microsoft.com/office/officeart/2005/8/layout/list1"/>
    <dgm:cxn modelId="{133106F1-1D87-47BD-B25A-E24615B13F3D}" type="presParOf" srcId="{0A06D0C8-8210-40F7-9EA3-6E78F4DA1157}" destId="{8C1DFA02-9661-4959-B1D5-D2BCA3477594}" srcOrd="1" destOrd="0" presId="urn:microsoft.com/office/officeart/2005/8/layout/list1"/>
    <dgm:cxn modelId="{BB881D74-3A38-4E2D-8CE5-1718DB666C6C}" type="presParOf" srcId="{EB678721-F7AF-42C8-9AE8-55E603D7F4CE}" destId="{AC6274CC-D855-46BE-A1BB-BF90A8949104}" srcOrd="1" destOrd="0" presId="urn:microsoft.com/office/officeart/2005/8/layout/list1"/>
    <dgm:cxn modelId="{9FC8B71E-7142-4E4C-AE05-8A342575294A}" type="presParOf" srcId="{EB678721-F7AF-42C8-9AE8-55E603D7F4CE}" destId="{5DF8D403-7463-402B-BE95-B2771ED63EA4}" srcOrd="2" destOrd="0" presId="urn:microsoft.com/office/officeart/2005/8/layout/list1"/>
    <dgm:cxn modelId="{4D35D319-92EC-4EDE-BF55-CC085E8D18FE}" type="presParOf" srcId="{EB678721-F7AF-42C8-9AE8-55E603D7F4CE}" destId="{CEE9272D-A756-4B87-A76D-D27AA73AC925}" srcOrd="3" destOrd="0" presId="urn:microsoft.com/office/officeart/2005/8/layout/list1"/>
    <dgm:cxn modelId="{D07DEF9D-8101-4691-A9A0-3AF31970085A}" type="presParOf" srcId="{EB678721-F7AF-42C8-9AE8-55E603D7F4CE}" destId="{4DDE5AA7-2EE8-4FF7-B0B2-A0E4182907E2}" srcOrd="4" destOrd="0" presId="urn:microsoft.com/office/officeart/2005/8/layout/list1"/>
    <dgm:cxn modelId="{DDA6FB3F-D4D8-451B-94D5-E26A94963F7C}" type="presParOf" srcId="{4DDE5AA7-2EE8-4FF7-B0B2-A0E4182907E2}" destId="{F7559802-5EF2-4EFB-99A5-A530E1C4A139}" srcOrd="0" destOrd="0" presId="urn:microsoft.com/office/officeart/2005/8/layout/list1"/>
    <dgm:cxn modelId="{1FAE259D-C516-403E-B436-C1E3D4379E09}" type="presParOf" srcId="{4DDE5AA7-2EE8-4FF7-B0B2-A0E4182907E2}" destId="{81D34599-E885-4F86-8020-912EFEECA589}" srcOrd="1" destOrd="0" presId="urn:microsoft.com/office/officeart/2005/8/layout/list1"/>
    <dgm:cxn modelId="{AC4DA735-7AA9-4062-BAD2-BC7013599FEF}" type="presParOf" srcId="{EB678721-F7AF-42C8-9AE8-55E603D7F4CE}" destId="{40981556-CA7E-4D5E-AB93-09E45E3F2FCB}" srcOrd="5" destOrd="0" presId="urn:microsoft.com/office/officeart/2005/8/layout/list1"/>
    <dgm:cxn modelId="{30203F24-EF5E-4318-8068-12EDAE18581B}" type="presParOf" srcId="{EB678721-F7AF-42C8-9AE8-55E603D7F4CE}" destId="{81BD3B59-9843-40CE-B7C5-1167EEA322E3}" srcOrd="6" destOrd="0" presId="urn:microsoft.com/office/officeart/2005/8/layout/list1"/>
    <dgm:cxn modelId="{510F4DD4-8C39-4986-90FE-81BCE44A1862}" type="presParOf" srcId="{EB678721-F7AF-42C8-9AE8-55E603D7F4CE}" destId="{34263991-DD1A-43B0-9CA5-214A39277B91}" srcOrd="7" destOrd="0" presId="urn:microsoft.com/office/officeart/2005/8/layout/list1"/>
    <dgm:cxn modelId="{15D7AB6D-B382-4E8B-A444-F457076143BC}" type="presParOf" srcId="{EB678721-F7AF-42C8-9AE8-55E603D7F4CE}" destId="{AD8F2145-0ADE-4C9B-BA4D-09BF1138C4D7}" srcOrd="8" destOrd="0" presId="urn:microsoft.com/office/officeart/2005/8/layout/list1"/>
    <dgm:cxn modelId="{D65AB576-3166-42C7-B2EB-9AB31E1A1920}" type="presParOf" srcId="{AD8F2145-0ADE-4C9B-BA4D-09BF1138C4D7}" destId="{231D52CE-DFFD-4693-BD0F-F34490B664FD}" srcOrd="0" destOrd="0" presId="urn:microsoft.com/office/officeart/2005/8/layout/list1"/>
    <dgm:cxn modelId="{B8C37F4C-C969-4AAF-A217-9FADBBAD954C}" type="presParOf" srcId="{AD8F2145-0ADE-4C9B-BA4D-09BF1138C4D7}" destId="{BD52E316-7871-412B-8058-032479165CA1}" srcOrd="1" destOrd="0" presId="urn:microsoft.com/office/officeart/2005/8/layout/list1"/>
    <dgm:cxn modelId="{11829CA9-DB9E-4E39-A257-D2C91BDF407B}" type="presParOf" srcId="{EB678721-F7AF-42C8-9AE8-55E603D7F4CE}" destId="{BA0D69D0-72CC-4AAF-9B5C-806F61C9EE93}" srcOrd="9" destOrd="0" presId="urn:microsoft.com/office/officeart/2005/8/layout/list1"/>
    <dgm:cxn modelId="{29141658-7993-4CBC-A220-0FC79E932A52}" type="presParOf" srcId="{EB678721-F7AF-42C8-9AE8-55E603D7F4CE}" destId="{1D3408BF-0B8C-4DCD-B88A-C67618B0C686}" srcOrd="10" destOrd="0" presId="urn:microsoft.com/office/officeart/2005/8/layout/list1"/>
    <dgm:cxn modelId="{C2839F84-0B22-44C7-BC8C-C90BA9A8EAC9}" type="presParOf" srcId="{EB678721-F7AF-42C8-9AE8-55E603D7F4CE}" destId="{86B14A47-4539-4EA3-A386-9B9A264EEA52}" srcOrd="11" destOrd="0" presId="urn:microsoft.com/office/officeart/2005/8/layout/list1"/>
    <dgm:cxn modelId="{4F0EE0B4-6FF7-4503-9E72-ECDE5014F4B1}" type="presParOf" srcId="{EB678721-F7AF-42C8-9AE8-55E603D7F4CE}" destId="{927FA2BA-D9CB-4516-BC2B-3D00DCFA4ADD}" srcOrd="12" destOrd="0" presId="urn:microsoft.com/office/officeart/2005/8/layout/list1"/>
    <dgm:cxn modelId="{6F9E484B-A609-4013-928A-614BF232BE7B}" type="presParOf" srcId="{927FA2BA-D9CB-4516-BC2B-3D00DCFA4ADD}" destId="{DCB21363-5CE8-4BA1-B2C3-5AAFE492F03C}" srcOrd="0" destOrd="0" presId="urn:microsoft.com/office/officeart/2005/8/layout/list1"/>
    <dgm:cxn modelId="{6657D0A5-4F04-45A1-BC5F-2DCD7CB5B801}" type="presParOf" srcId="{927FA2BA-D9CB-4516-BC2B-3D00DCFA4ADD}" destId="{7569F3A0-D122-4AD0-AFCE-BE0CB5AB029C}" srcOrd="1" destOrd="0" presId="urn:microsoft.com/office/officeart/2005/8/layout/list1"/>
    <dgm:cxn modelId="{3B31FE4A-7CB9-4F61-9E31-E1A38CC7EB68}" type="presParOf" srcId="{EB678721-F7AF-42C8-9AE8-55E603D7F4CE}" destId="{49CDD300-C4B2-48EE-B42F-E2021BF32ADA}" srcOrd="13" destOrd="0" presId="urn:microsoft.com/office/officeart/2005/8/layout/list1"/>
    <dgm:cxn modelId="{DCD8979B-B5EE-4D71-9DE9-7EC22FC3AA2D}" type="presParOf" srcId="{EB678721-F7AF-42C8-9AE8-55E603D7F4CE}" destId="{78610885-1B7C-44D3-B028-AF08BB55882E}" srcOrd="14" destOrd="0" presId="urn:microsoft.com/office/officeart/2005/8/layout/list1"/>
    <dgm:cxn modelId="{68F5DFC7-F297-4BF3-B6C8-90FC88810751}" type="presParOf" srcId="{EB678721-F7AF-42C8-9AE8-55E603D7F4CE}" destId="{F0E26843-71A6-40ED-A43C-E81214692B62}" srcOrd="15" destOrd="0" presId="urn:microsoft.com/office/officeart/2005/8/layout/list1"/>
    <dgm:cxn modelId="{56811CBA-5A02-43A5-ACD1-9FC5E4F93BEC}" type="presParOf" srcId="{EB678721-F7AF-42C8-9AE8-55E603D7F4CE}" destId="{F00A3686-5F8A-4375-919B-D8A11AD7F575}" srcOrd="16" destOrd="0" presId="urn:microsoft.com/office/officeart/2005/8/layout/list1"/>
    <dgm:cxn modelId="{450BAEE5-84C0-486A-B5C2-C2478AD27724}" type="presParOf" srcId="{F00A3686-5F8A-4375-919B-D8A11AD7F575}" destId="{E041C9E4-C74D-4290-B0AF-128BE6F8B86C}" srcOrd="0" destOrd="0" presId="urn:microsoft.com/office/officeart/2005/8/layout/list1"/>
    <dgm:cxn modelId="{1D57C86F-EBB9-4FF1-897D-079E738D03BC}" type="presParOf" srcId="{F00A3686-5F8A-4375-919B-D8A11AD7F575}" destId="{48F2F7CF-5964-4C63-8F26-2CF8806865F0}" srcOrd="1" destOrd="0" presId="urn:microsoft.com/office/officeart/2005/8/layout/list1"/>
    <dgm:cxn modelId="{7ED77417-14B8-4F8D-AB95-67005FA4ACCA}" type="presParOf" srcId="{EB678721-F7AF-42C8-9AE8-55E603D7F4CE}" destId="{19759C23-C95F-4751-9022-ABFAAECB4E35}" srcOrd="17" destOrd="0" presId="urn:microsoft.com/office/officeart/2005/8/layout/list1"/>
    <dgm:cxn modelId="{CEBB9348-1309-411C-A69A-D04FA114D29B}" type="presParOf" srcId="{EB678721-F7AF-42C8-9AE8-55E603D7F4CE}" destId="{B584CCBF-E45C-471F-97E6-21826609D26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B38FE-83A1-4F7A-A57A-D6DFB8309D3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A4285E8-39B6-4570-8EC2-7CB766733E09}">
      <dgm:prSet phldrT="[Текст]" custT="1"/>
      <dgm:spPr/>
      <dgm:t>
        <a:bodyPr/>
        <a:lstStyle/>
        <a:p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фіксації та зберігання інформації про всі відключення (переключення) в електромережі напругою 6-154кВ із конфігурацією, на час відключення</a:t>
          </a:r>
          <a:endParaRPr lang="uk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4CFF6E-2876-44A8-9606-AF71ED0C5DED}" type="parTrans" cxnId="{301A5BD9-24DF-4274-8FC2-60550BA51E17}">
      <dgm:prSet/>
      <dgm:spPr/>
      <dgm:t>
        <a:bodyPr/>
        <a:lstStyle/>
        <a:p>
          <a:endParaRPr lang="uk-UA"/>
        </a:p>
      </dgm:t>
    </dgm:pt>
    <dgm:pt modelId="{83C2E245-A297-42B3-9C48-57FE9DF3207F}" type="sibTrans" cxnId="{301A5BD9-24DF-4274-8FC2-60550BA51E17}">
      <dgm:prSet/>
      <dgm:spPr/>
      <dgm:t>
        <a:bodyPr/>
        <a:lstStyle/>
        <a:p>
          <a:endParaRPr lang="uk-UA"/>
        </a:p>
      </dgm:t>
    </dgm:pt>
    <dgm:pt modelId="{C46A858A-FADD-47AE-8AE6-FCE551C21735}">
      <dgm:prSet phldrT="[Текст]" custT="1"/>
      <dgm:spPr/>
      <dgm:t>
        <a:bodyPr/>
        <a:lstStyle/>
        <a:p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актуальності даних щодо джерел живлення існуючих користувачів електромережі для розрахунку показників надійності</a:t>
          </a:r>
          <a:endParaRPr lang="uk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1ABA2-1EA6-46A5-B73B-94C19440E8CB}" type="parTrans" cxnId="{1CA58CB8-3C78-4A32-B43B-C9C7975E0B14}">
      <dgm:prSet/>
      <dgm:spPr/>
      <dgm:t>
        <a:bodyPr/>
        <a:lstStyle/>
        <a:p>
          <a:endParaRPr lang="uk-UA"/>
        </a:p>
      </dgm:t>
    </dgm:pt>
    <dgm:pt modelId="{747755BB-5F92-426E-BBD3-84A2803733E7}" type="sibTrans" cxnId="{1CA58CB8-3C78-4A32-B43B-C9C7975E0B14}">
      <dgm:prSet/>
      <dgm:spPr/>
      <dgm:t>
        <a:bodyPr/>
        <a:lstStyle/>
        <a:p>
          <a:endParaRPr lang="uk-UA"/>
        </a:p>
      </dgm:t>
    </dgm:pt>
    <dgm:pt modelId="{C55B4E48-8709-4E7D-B02A-3D65CFF4635D}">
      <dgm:prSet phldrT="[Текст]" custT="1"/>
      <dgm:spPr/>
      <dgm:t>
        <a:bodyPr/>
        <a:lstStyle/>
        <a:p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автоматичного розрахунку показників надійності електропостачання 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SAIDI, SAIFI</a:t>
          </a:r>
          <a:endParaRPr lang="uk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7EE29-5DE3-4CE7-B0BC-1E526CF5FAC6}" type="parTrans" cxnId="{80FEC3C8-2851-4BE8-8B71-3BCAF8343044}">
      <dgm:prSet/>
      <dgm:spPr/>
      <dgm:t>
        <a:bodyPr/>
        <a:lstStyle/>
        <a:p>
          <a:endParaRPr lang="uk-UA"/>
        </a:p>
      </dgm:t>
    </dgm:pt>
    <dgm:pt modelId="{42EE93C4-4BC5-4BF8-95F0-D7BD5B363DEE}" type="sibTrans" cxnId="{80FEC3C8-2851-4BE8-8B71-3BCAF8343044}">
      <dgm:prSet/>
      <dgm:spPr/>
      <dgm:t>
        <a:bodyPr/>
        <a:lstStyle/>
        <a:p>
          <a:endParaRPr lang="uk-UA"/>
        </a:p>
      </dgm:t>
    </dgm:pt>
    <dgm:pt modelId="{734149FE-8CF9-45A0-99A1-01232AD6154A}">
      <dgm:prSet phldrT="[Текст]" custT="1"/>
      <dgm:spPr/>
      <dgm:t>
        <a:bodyPr/>
        <a:lstStyle/>
        <a:p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регламентованого та авторизованого доступу до архіву даних щодо джерел живлення існуючих користувачів електромережі, архіву відключень по кожній точці комерційного обліку</a:t>
          </a:r>
          <a:endParaRPr lang="uk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993712-6CB0-4CED-98E0-0551D521A237}" type="parTrans" cxnId="{0DBB6883-BFDD-444D-9635-FD3022D2810F}">
      <dgm:prSet/>
      <dgm:spPr/>
      <dgm:t>
        <a:bodyPr/>
        <a:lstStyle/>
        <a:p>
          <a:endParaRPr lang="uk-UA"/>
        </a:p>
      </dgm:t>
    </dgm:pt>
    <dgm:pt modelId="{A1DBAA7A-B603-48B2-85E9-8098F5897D08}" type="sibTrans" cxnId="{0DBB6883-BFDD-444D-9635-FD3022D2810F}">
      <dgm:prSet/>
      <dgm:spPr/>
      <dgm:t>
        <a:bodyPr/>
        <a:lstStyle/>
        <a:p>
          <a:endParaRPr lang="uk-UA"/>
        </a:p>
      </dgm:t>
    </dgm:pt>
    <dgm:pt modelId="{32BF86CF-24AC-4250-A039-8CA2DD3669DE}">
      <dgm:prSet phldrT="[Текст]" custT="1"/>
      <dgm:spPr/>
      <dgm:t>
        <a:bodyPr/>
        <a:lstStyle/>
        <a:p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формування за даними системи реєстру перерв в електропостачанні</a:t>
          </a:r>
          <a:endParaRPr lang="uk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A92D9-927E-4893-9CEF-7B3D0A3E8765}" type="parTrans" cxnId="{50F8D4F9-9849-4FA7-A99A-5DE1EE1A1D91}">
      <dgm:prSet/>
      <dgm:spPr/>
      <dgm:t>
        <a:bodyPr/>
        <a:lstStyle/>
        <a:p>
          <a:endParaRPr lang="uk-UA"/>
        </a:p>
      </dgm:t>
    </dgm:pt>
    <dgm:pt modelId="{DBFD4E13-0745-4578-ACF2-87D9049E69B5}" type="sibTrans" cxnId="{50F8D4F9-9849-4FA7-A99A-5DE1EE1A1D91}">
      <dgm:prSet/>
      <dgm:spPr/>
      <dgm:t>
        <a:bodyPr/>
        <a:lstStyle/>
        <a:p>
          <a:endParaRPr lang="uk-UA"/>
        </a:p>
      </dgm:t>
    </dgm:pt>
    <dgm:pt modelId="{2C71F0B5-7E0C-412E-A67B-6A2CFF90E8A3}" type="pres">
      <dgm:prSet presAssocID="{1ADB38FE-83A1-4F7A-A57A-D6DFB8309D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D0595B3-F05D-439B-BB79-C263AB415685}" type="pres">
      <dgm:prSet presAssocID="{7A4285E8-39B6-4570-8EC2-7CB766733E09}" presName="node" presStyleLbl="node1" presStyleIdx="0" presStyleCnt="5" custScaleY="96113" custLinFactNeighborX="-6297" custLinFactNeighborY="-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DB7722-DCE7-455E-AF13-1BCA845A3255}" type="pres">
      <dgm:prSet presAssocID="{83C2E245-A297-42B3-9C48-57FE9DF3207F}" presName="sibTrans" presStyleCnt="0"/>
      <dgm:spPr/>
      <dgm:t>
        <a:bodyPr/>
        <a:lstStyle/>
        <a:p>
          <a:endParaRPr lang="uk-UA"/>
        </a:p>
      </dgm:t>
    </dgm:pt>
    <dgm:pt modelId="{DF99A0A6-823F-48A9-8745-78734697CBD3}" type="pres">
      <dgm:prSet presAssocID="{C46A858A-FADD-47AE-8AE6-FCE551C21735}" presName="node" presStyleLbl="node1" presStyleIdx="1" presStyleCnt="5" custScaleX="107294" custScaleY="45733" custLinFactX="12338" custLinFactNeighborX="100000" custLinFactNeighborY="890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F4E236-CE89-4B91-B38C-6DAF6FB5218B}" type="pres">
      <dgm:prSet presAssocID="{747755BB-5F92-426E-BBD3-84A2803733E7}" presName="sibTrans" presStyleCnt="0"/>
      <dgm:spPr/>
      <dgm:t>
        <a:bodyPr/>
        <a:lstStyle/>
        <a:p>
          <a:endParaRPr lang="uk-UA"/>
        </a:p>
      </dgm:t>
    </dgm:pt>
    <dgm:pt modelId="{0D078F77-11EA-4475-BA10-B7C80750084F}" type="pres">
      <dgm:prSet presAssocID="{C55B4E48-8709-4E7D-B02A-3D65CFF4635D}" presName="node" presStyleLbl="node1" presStyleIdx="2" presStyleCnt="5" custScaleX="103179" custScaleY="39491" custLinFactX="-14122" custLinFactNeighborX="-100000" custLinFactNeighborY="-264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2B888C-326C-4659-B612-CABFC7C13C70}" type="pres">
      <dgm:prSet presAssocID="{42EE93C4-4BC5-4BF8-95F0-D7BD5B363DEE}" presName="sibTrans" presStyleCnt="0"/>
      <dgm:spPr/>
      <dgm:t>
        <a:bodyPr/>
        <a:lstStyle/>
        <a:p>
          <a:endParaRPr lang="uk-UA"/>
        </a:p>
      </dgm:t>
    </dgm:pt>
    <dgm:pt modelId="{B6F9E80E-6B8F-4966-A887-ACC623BD8D62}" type="pres">
      <dgm:prSet presAssocID="{734149FE-8CF9-45A0-99A1-01232AD6154A}" presName="node" presStyleLbl="node1" presStyleIdx="3" presStyleCnt="5" custLinFactX="74524" custLinFactY="-12879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2C47C0-F75F-473E-855B-F00E9ADC0A58}" type="pres">
      <dgm:prSet presAssocID="{A1DBAA7A-B603-48B2-85E9-8098F5897D08}" presName="sibTrans" presStyleCnt="0"/>
      <dgm:spPr/>
      <dgm:t>
        <a:bodyPr/>
        <a:lstStyle/>
        <a:p>
          <a:endParaRPr lang="uk-UA"/>
        </a:p>
      </dgm:t>
    </dgm:pt>
    <dgm:pt modelId="{E4A88B97-52E0-405B-A8AE-B90DCD487F06}" type="pres">
      <dgm:prSet presAssocID="{32BF86CF-24AC-4250-A039-8CA2DD3669DE}" presName="node" presStyleLbl="node1" presStyleIdx="4" presStyleCnt="5" custScaleX="108121" custScaleY="59444" custLinFactNeighborX="-54894" custLinFactNeighborY="-855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FF5FFF6-3951-406D-A03E-8F63D9A5B90E}" type="presOf" srcId="{734149FE-8CF9-45A0-99A1-01232AD6154A}" destId="{B6F9E80E-6B8F-4966-A887-ACC623BD8D62}" srcOrd="0" destOrd="0" presId="urn:microsoft.com/office/officeart/2005/8/layout/default"/>
    <dgm:cxn modelId="{96E74371-A1AD-4348-9B65-0F39F7898017}" type="presOf" srcId="{7A4285E8-39B6-4570-8EC2-7CB766733E09}" destId="{0D0595B3-F05D-439B-BB79-C263AB415685}" srcOrd="0" destOrd="0" presId="urn:microsoft.com/office/officeart/2005/8/layout/default"/>
    <dgm:cxn modelId="{50F8D4F9-9849-4FA7-A99A-5DE1EE1A1D91}" srcId="{1ADB38FE-83A1-4F7A-A57A-D6DFB8309D31}" destId="{32BF86CF-24AC-4250-A039-8CA2DD3669DE}" srcOrd="4" destOrd="0" parTransId="{660A92D9-927E-4893-9CEF-7B3D0A3E8765}" sibTransId="{DBFD4E13-0745-4578-ACF2-87D9049E69B5}"/>
    <dgm:cxn modelId="{E139E40C-C90E-4FA9-9892-50176624F661}" type="presOf" srcId="{32BF86CF-24AC-4250-A039-8CA2DD3669DE}" destId="{E4A88B97-52E0-405B-A8AE-B90DCD487F06}" srcOrd="0" destOrd="0" presId="urn:microsoft.com/office/officeart/2005/8/layout/default"/>
    <dgm:cxn modelId="{0DBB6883-BFDD-444D-9635-FD3022D2810F}" srcId="{1ADB38FE-83A1-4F7A-A57A-D6DFB8309D31}" destId="{734149FE-8CF9-45A0-99A1-01232AD6154A}" srcOrd="3" destOrd="0" parTransId="{B3993712-6CB0-4CED-98E0-0551D521A237}" sibTransId="{A1DBAA7A-B603-48B2-85E9-8098F5897D08}"/>
    <dgm:cxn modelId="{1C373DB4-9D1B-40FD-AC44-CCC37ACA703D}" type="presOf" srcId="{1ADB38FE-83A1-4F7A-A57A-D6DFB8309D31}" destId="{2C71F0B5-7E0C-412E-A67B-6A2CFF90E8A3}" srcOrd="0" destOrd="0" presId="urn:microsoft.com/office/officeart/2005/8/layout/default"/>
    <dgm:cxn modelId="{301A5BD9-24DF-4274-8FC2-60550BA51E17}" srcId="{1ADB38FE-83A1-4F7A-A57A-D6DFB8309D31}" destId="{7A4285E8-39B6-4570-8EC2-7CB766733E09}" srcOrd="0" destOrd="0" parTransId="{754CFF6E-2876-44A8-9606-AF71ED0C5DED}" sibTransId="{83C2E245-A297-42B3-9C48-57FE9DF3207F}"/>
    <dgm:cxn modelId="{80FEC3C8-2851-4BE8-8B71-3BCAF8343044}" srcId="{1ADB38FE-83A1-4F7A-A57A-D6DFB8309D31}" destId="{C55B4E48-8709-4E7D-B02A-3D65CFF4635D}" srcOrd="2" destOrd="0" parTransId="{1D47EE29-5DE3-4CE7-B0BC-1E526CF5FAC6}" sibTransId="{42EE93C4-4BC5-4BF8-95F0-D7BD5B363DEE}"/>
    <dgm:cxn modelId="{889F356D-5A4E-4922-8F65-A79B0DF142F1}" type="presOf" srcId="{C46A858A-FADD-47AE-8AE6-FCE551C21735}" destId="{DF99A0A6-823F-48A9-8745-78734697CBD3}" srcOrd="0" destOrd="0" presId="urn:microsoft.com/office/officeart/2005/8/layout/default"/>
    <dgm:cxn modelId="{6E5C4900-AA16-4EE3-A546-2687CF2361D1}" type="presOf" srcId="{C55B4E48-8709-4E7D-B02A-3D65CFF4635D}" destId="{0D078F77-11EA-4475-BA10-B7C80750084F}" srcOrd="0" destOrd="0" presId="urn:microsoft.com/office/officeart/2005/8/layout/default"/>
    <dgm:cxn modelId="{1CA58CB8-3C78-4A32-B43B-C9C7975E0B14}" srcId="{1ADB38FE-83A1-4F7A-A57A-D6DFB8309D31}" destId="{C46A858A-FADD-47AE-8AE6-FCE551C21735}" srcOrd="1" destOrd="0" parTransId="{EC81ABA2-1EA6-46A5-B73B-94C19440E8CB}" sibTransId="{747755BB-5F92-426E-BBD3-84A2803733E7}"/>
    <dgm:cxn modelId="{50CC9DBA-9061-4B1F-A7CE-DEE0A5128249}" type="presParOf" srcId="{2C71F0B5-7E0C-412E-A67B-6A2CFF90E8A3}" destId="{0D0595B3-F05D-439B-BB79-C263AB415685}" srcOrd="0" destOrd="0" presId="urn:microsoft.com/office/officeart/2005/8/layout/default"/>
    <dgm:cxn modelId="{64BE3104-A9C8-4DD9-A935-43335505CB76}" type="presParOf" srcId="{2C71F0B5-7E0C-412E-A67B-6A2CFF90E8A3}" destId="{DBDB7722-DCE7-455E-AF13-1BCA845A3255}" srcOrd="1" destOrd="0" presId="urn:microsoft.com/office/officeart/2005/8/layout/default"/>
    <dgm:cxn modelId="{CCCE2CDE-3D96-4A24-9D46-B6E904BE7451}" type="presParOf" srcId="{2C71F0B5-7E0C-412E-A67B-6A2CFF90E8A3}" destId="{DF99A0A6-823F-48A9-8745-78734697CBD3}" srcOrd="2" destOrd="0" presId="urn:microsoft.com/office/officeart/2005/8/layout/default"/>
    <dgm:cxn modelId="{9E9F9A7C-607E-4DA7-8600-44B5626EEF1E}" type="presParOf" srcId="{2C71F0B5-7E0C-412E-A67B-6A2CFF90E8A3}" destId="{13F4E236-CE89-4B91-B38C-6DAF6FB5218B}" srcOrd="3" destOrd="0" presId="urn:microsoft.com/office/officeart/2005/8/layout/default"/>
    <dgm:cxn modelId="{D8D3F327-569B-488C-A833-0AF55EF575BC}" type="presParOf" srcId="{2C71F0B5-7E0C-412E-A67B-6A2CFF90E8A3}" destId="{0D078F77-11EA-4475-BA10-B7C80750084F}" srcOrd="4" destOrd="0" presId="urn:microsoft.com/office/officeart/2005/8/layout/default"/>
    <dgm:cxn modelId="{9D7601E3-259C-4DF4-ACA8-46B2D16B1ED9}" type="presParOf" srcId="{2C71F0B5-7E0C-412E-A67B-6A2CFF90E8A3}" destId="{4A2B888C-326C-4659-B612-CABFC7C13C70}" srcOrd="5" destOrd="0" presId="urn:microsoft.com/office/officeart/2005/8/layout/default"/>
    <dgm:cxn modelId="{AB49BA16-75C9-4622-94E4-E80A2CE4B11E}" type="presParOf" srcId="{2C71F0B5-7E0C-412E-A67B-6A2CFF90E8A3}" destId="{B6F9E80E-6B8F-4966-A887-ACC623BD8D62}" srcOrd="6" destOrd="0" presId="urn:microsoft.com/office/officeart/2005/8/layout/default"/>
    <dgm:cxn modelId="{DFD5AD1B-8018-4B9F-B06E-835B6593C5A4}" type="presParOf" srcId="{2C71F0B5-7E0C-412E-A67B-6A2CFF90E8A3}" destId="{062C47C0-F75F-473E-855B-F00E9ADC0A58}" srcOrd="7" destOrd="0" presId="urn:microsoft.com/office/officeart/2005/8/layout/default"/>
    <dgm:cxn modelId="{A08AA988-3B7E-45F9-94BB-41A3E68F95F8}" type="presParOf" srcId="{2C71F0B5-7E0C-412E-A67B-6A2CFF90E8A3}" destId="{E4A88B97-52E0-405B-A8AE-B90DCD487F0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8D403-7463-402B-BE95-B2771ED63EA4}">
      <dsp:nvSpPr>
        <dsp:cNvPr id="0" name=""/>
        <dsp:cNvSpPr/>
      </dsp:nvSpPr>
      <dsp:spPr>
        <a:xfrm>
          <a:off x="0" y="289059"/>
          <a:ext cx="7128792" cy="54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273" tIns="333248" rIns="55327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Багатоповерхові будинки </a:t>
          </a:r>
          <a:r>
            <a:rPr lang="uk-UA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м.Рівне</a:t>
          </a:r>
          <a:endParaRPr lang="uk-UA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9059"/>
        <a:ext cx="7128792" cy="541800"/>
      </dsp:txXfrm>
    </dsp:sp>
    <dsp:sp modelId="{8C1DFA02-9661-4959-B1D5-D2BCA3477594}">
      <dsp:nvSpPr>
        <dsp:cNvPr id="0" name=""/>
        <dsp:cNvSpPr/>
      </dsp:nvSpPr>
      <dsp:spPr>
        <a:xfrm>
          <a:off x="339383" y="52899"/>
          <a:ext cx="6787661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Кабельні лінії  0,4 кВ загальною довжиною 0,45 км</a:t>
          </a:r>
          <a:endParaRPr lang="uk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440" y="75956"/>
        <a:ext cx="6741547" cy="426206"/>
      </dsp:txXfrm>
    </dsp:sp>
    <dsp:sp modelId="{81BD3B59-9843-40CE-B7C5-1167EEA322E3}">
      <dsp:nvSpPr>
        <dsp:cNvPr id="0" name=""/>
        <dsp:cNvSpPr/>
      </dsp:nvSpPr>
      <dsp:spPr>
        <a:xfrm>
          <a:off x="0" y="1153419"/>
          <a:ext cx="712879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34599-E885-4F86-8020-912EFEECA589}">
      <dsp:nvSpPr>
        <dsp:cNvPr id="0" name=""/>
        <dsp:cNvSpPr/>
      </dsp:nvSpPr>
      <dsp:spPr>
        <a:xfrm>
          <a:off x="339383" y="917259"/>
          <a:ext cx="6787661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Кабельні лінії 6-10 кВ загальною довжиною 3,887 км</a:t>
          </a:r>
          <a:endParaRPr lang="uk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440" y="940316"/>
        <a:ext cx="6741547" cy="426206"/>
      </dsp:txXfrm>
    </dsp:sp>
    <dsp:sp modelId="{1D3408BF-0B8C-4DCD-B88A-C67618B0C686}">
      <dsp:nvSpPr>
        <dsp:cNvPr id="0" name=""/>
        <dsp:cNvSpPr/>
      </dsp:nvSpPr>
      <dsp:spPr>
        <a:xfrm>
          <a:off x="0" y="1879179"/>
          <a:ext cx="712879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2E316-7871-412B-8058-032479165CA1}">
      <dsp:nvSpPr>
        <dsp:cNvPr id="0" name=""/>
        <dsp:cNvSpPr/>
      </dsp:nvSpPr>
      <dsp:spPr>
        <a:xfrm>
          <a:off x="339383" y="1643019"/>
          <a:ext cx="6787661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Повітряні лінії 0,4 кВ загальною довжиною 136,072 км</a:t>
          </a:r>
          <a:endParaRPr lang="uk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440" y="1666076"/>
        <a:ext cx="6741547" cy="426206"/>
      </dsp:txXfrm>
    </dsp:sp>
    <dsp:sp modelId="{78610885-1B7C-44D3-B028-AF08BB55882E}">
      <dsp:nvSpPr>
        <dsp:cNvPr id="0" name=""/>
        <dsp:cNvSpPr/>
      </dsp:nvSpPr>
      <dsp:spPr>
        <a:xfrm>
          <a:off x="0" y="2604940"/>
          <a:ext cx="7128792" cy="54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273" tIns="333248" rIns="55327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Населені пункти Рівненської області</a:t>
          </a:r>
          <a:endParaRPr lang="uk-UA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04940"/>
        <a:ext cx="7128792" cy="541800"/>
      </dsp:txXfrm>
    </dsp:sp>
    <dsp:sp modelId="{7569F3A0-D122-4AD0-AFCE-BE0CB5AB029C}">
      <dsp:nvSpPr>
        <dsp:cNvPr id="0" name=""/>
        <dsp:cNvSpPr/>
      </dsp:nvSpPr>
      <dsp:spPr>
        <a:xfrm>
          <a:off x="339383" y="2368780"/>
          <a:ext cx="6787661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Повітряні лінії 6-10 кВ загальною довжиною 9,94 км</a:t>
          </a:r>
          <a:endParaRPr lang="uk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440" y="2391837"/>
        <a:ext cx="6741547" cy="426206"/>
      </dsp:txXfrm>
    </dsp:sp>
    <dsp:sp modelId="{B584CCBF-E45C-471F-97E6-21826609D266}">
      <dsp:nvSpPr>
        <dsp:cNvPr id="0" name=""/>
        <dsp:cNvSpPr/>
      </dsp:nvSpPr>
      <dsp:spPr>
        <a:xfrm>
          <a:off x="0" y="3469300"/>
          <a:ext cx="7128792" cy="54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273" tIns="333248" rIns="55327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Населені пункти Рівненської області</a:t>
          </a:r>
          <a:endParaRPr lang="uk-UA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69300"/>
        <a:ext cx="7128792" cy="541800"/>
      </dsp:txXfrm>
    </dsp:sp>
    <dsp:sp modelId="{48F2F7CF-5964-4C63-8F26-2CF8806865F0}">
      <dsp:nvSpPr>
        <dsp:cNvPr id="0" name=""/>
        <dsp:cNvSpPr/>
      </dsp:nvSpPr>
      <dsp:spPr>
        <a:xfrm>
          <a:off x="339383" y="3233139"/>
          <a:ext cx="6787661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 реклоузерів на ПЛ-10 кВ в кількості 30 шт.</a:t>
          </a:r>
          <a:endParaRPr lang="uk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440" y="3256196"/>
        <a:ext cx="6741547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595B3-F05D-439B-BB79-C263AB415685}">
      <dsp:nvSpPr>
        <dsp:cNvPr id="0" name=""/>
        <dsp:cNvSpPr/>
      </dsp:nvSpPr>
      <dsp:spPr>
        <a:xfrm>
          <a:off x="0" y="5"/>
          <a:ext cx="2535750" cy="14623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фіксації та зберігання інформації про всі відключення (переключення) в електромережі напругою 6-154кВ із конфігурацією, на час відключення</a:t>
          </a:r>
          <a:endParaRPr lang="uk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"/>
        <a:ext cx="2535750" cy="1462311"/>
      </dsp:txXfrm>
    </dsp:sp>
    <dsp:sp modelId="{DF99A0A6-823F-48A9-8745-78734697CBD3}">
      <dsp:nvSpPr>
        <dsp:cNvPr id="0" name=""/>
        <dsp:cNvSpPr/>
      </dsp:nvSpPr>
      <dsp:spPr>
        <a:xfrm>
          <a:off x="5768431" y="1739357"/>
          <a:ext cx="2720708" cy="695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актуальності даних щодо джерел живлення існуючих користувачів електромережі для розрахунку показників надійності</a:t>
          </a:r>
          <a:endParaRPr lang="uk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8431" y="1739357"/>
        <a:ext cx="2720708" cy="695804"/>
      </dsp:txXfrm>
    </dsp:sp>
    <dsp:sp modelId="{0D078F77-11EA-4475-BA10-B7C80750084F}">
      <dsp:nvSpPr>
        <dsp:cNvPr id="0" name=""/>
        <dsp:cNvSpPr/>
      </dsp:nvSpPr>
      <dsp:spPr>
        <a:xfrm>
          <a:off x="3000254" y="29080"/>
          <a:ext cx="2616361" cy="6008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автоматичного розрахунку показників надійності електропостачання 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SAIDI, SAIFI</a:t>
          </a:r>
          <a:endParaRPr lang="uk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0254" y="29080"/>
        <a:ext cx="2616361" cy="600835"/>
      </dsp:txXfrm>
    </dsp:sp>
    <dsp:sp modelId="{B6F9E80E-6B8F-4966-A887-ACC623BD8D62}">
      <dsp:nvSpPr>
        <dsp:cNvPr id="0" name=""/>
        <dsp:cNvSpPr/>
      </dsp:nvSpPr>
      <dsp:spPr>
        <a:xfrm>
          <a:off x="5980471" y="0"/>
          <a:ext cx="2535750" cy="15214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регламентованого та авторизованого доступу до архіву даних щодо джерел живлення існуючих користувачів електромережі, архіву відключень по кожній точці комерційного обліку</a:t>
          </a:r>
          <a:endParaRPr lang="uk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0471" y="0"/>
        <a:ext cx="2535750" cy="1521450"/>
      </dsp:txXfrm>
    </dsp:sp>
    <dsp:sp modelId="{E4A88B97-52E0-405B-A8AE-B90DCD487F06}">
      <dsp:nvSpPr>
        <dsp:cNvPr id="0" name=""/>
        <dsp:cNvSpPr/>
      </dsp:nvSpPr>
      <dsp:spPr>
        <a:xfrm>
          <a:off x="2952328" y="723693"/>
          <a:ext cx="2741678" cy="904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формування за даними системи реєстру перерв в електропостачанні</a:t>
          </a:r>
          <a:endParaRPr lang="uk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2328" y="723693"/>
        <a:ext cx="2741678" cy="904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4AAE-F7CC-482D-9900-4322D185FB71}" type="datetimeFigureOut">
              <a:rPr lang="uk-UA" smtClean="0"/>
              <a:pPr/>
              <a:t>16.02.2022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09C00-511D-44AD-A357-C8CB97D7F1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823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95413" y="544513"/>
            <a:ext cx="5940425" cy="5581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74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Символіка\logo vector3.jpg"/>
          <p:cNvPicPr/>
          <p:nvPr/>
        </p:nvPicPr>
        <p:blipFill>
          <a:blip r:embed="rId2" cstate="print"/>
          <a:srcRect l="4334" t="3436" r="50241" b="61168"/>
          <a:stretch>
            <a:fillRect/>
          </a:stretch>
        </p:blipFill>
        <p:spPr bwMode="auto">
          <a:xfrm>
            <a:off x="3635896" y="4515423"/>
            <a:ext cx="5184576" cy="193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332656"/>
            <a:ext cx="871296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Інформація </a:t>
            </a:r>
          </a:p>
          <a:p>
            <a:pPr algn="ctr"/>
            <a:r>
              <a:rPr lang="uk-UA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ПрАТ «Рівнеобленерго»</a:t>
            </a:r>
          </a:p>
          <a:p>
            <a:pPr algn="ctr"/>
            <a:r>
              <a:rPr lang="uk-UA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Щодо якості надання послуг з</a:t>
            </a:r>
          </a:p>
          <a:p>
            <a:pPr algn="ctr"/>
            <a:r>
              <a:rPr lang="uk-UA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електропостачання</a:t>
            </a:r>
          </a:p>
          <a:p>
            <a:pPr algn="ctr"/>
            <a:r>
              <a:rPr lang="uk-UA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рамках стимулюючого</a:t>
            </a:r>
          </a:p>
          <a:p>
            <a:pPr algn="ctr"/>
            <a:r>
              <a:rPr lang="uk-UA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uk-UA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тарифоутворення</a:t>
            </a:r>
            <a:r>
              <a:rPr lang="uk-UA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за 2021 рік</a:t>
            </a:r>
            <a:endParaRPr lang="uk-UA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01631967"/>
              </p:ext>
            </p:extLst>
          </p:nvPr>
        </p:nvGraphicFramePr>
        <p:xfrm>
          <a:off x="179512" y="3911426"/>
          <a:ext cx="3312368" cy="218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4852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1600" spc="15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Основний напрямок діяльності </a:t>
            </a:r>
            <a:r>
              <a:rPr lang="uk-UA" sz="1600" spc="15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ПрАТ «Рівнеобленерго» </a:t>
            </a:r>
            <a:r>
              <a:rPr lang="uk-UA" sz="1600" spc="15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– надання послуг з розподілу електричної енергії з дотриманням усіх вимог чинних керівних документів. Для цього, Товариство щороку витрачає чималі кошти на технічне переоснащення і підтримання в працездатному стані об'єктів електричних мереж, запроваджує нові інтерактивні сервіси для обслуговування споживачів, розвиває інноваційні напрямки діяльності, пов’язані із системами передачі і зберігання інформації для здійснення моніторингу якості послуг (зокрема, шляхом створення систем реєстрації відключень в електричних </a:t>
            </a:r>
            <a:r>
              <a:rPr lang="uk-UA" sz="1600" spc="15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мережах 6-110 кВ.</a:t>
            </a:r>
            <a:endParaRPr lang="uk-UA" sz="1600" spc="15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в 2021 році стимулюючого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тарифоутворення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дало можливість збільшити майже в три рази капіталовкладення в електричні мережі напругою 0,4-10 кВ, технологічні порушення в яких найбільше впливають на кількість та час відсутності електричної енергії безпосередньо у наших споживачів. В той же час збільшились в 6 разів капіталовкладення і в інвестування програмних продуктів з метою скорочення часу реагування виробничих підрозділів щодо відновлення розподілу електричної енергії споживачам та забезпечення достовірності фіксації даних щодо цих відключень. </a:t>
            </a:r>
            <a:r>
              <a:rPr lang="uk-UA" sz="1600" spc="15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Також завдяки отриманим коштам по стимулюючому тарифу, </a:t>
            </a:r>
            <a:r>
              <a:rPr lang="uk-UA" sz="1600" spc="15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ПрАТ «Рівнеобленерго» має </a:t>
            </a:r>
            <a:r>
              <a:rPr lang="uk-UA" sz="1600" spc="15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змогу оновити парки автотранспортної техніки, приладів обліку, засобів диспетчерського і технологічного зв’язку, комп’ютерної техніки, тощо.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3911426"/>
            <a:ext cx="50405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uk-UA" sz="1600" spc="15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Все це позитивно впливає на динаміку зменшення кількості та тривалості перерв в електропостачанні споживачів, втрат електроенергії в мережах, підвищує якість надання послуг з розподілу електричної енергії, а в підсумку дозволить виконати Товариству своє зобов’язання перед НКРЕКП і користувачами щодо зниження цільового показника </a:t>
            </a:r>
            <a:r>
              <a:rPr lang="en-US" sz="1600" spc="15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SAID</a:t>
            </a:r>
            <a:r>
              <a:rPr lang="uk-UA" sz="1600" spc="15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І (середня тривалість довгих перерв в електропостачанні в розрахунку на одного споживача за календарний рік) до 2033 року на рівні 150 хвилин для міської території і 300 хвилин для сільської території.</a:t>
            </a:r>
          </a:p>
          <a:p>
            <a:endParaRPr lang="uk-UA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0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="" xmlns:a16="http://schemas.microsoft.com/office/drawing/2014/main" id="{9FD0DE9C-7DB4-4BBA-B595-3038458CC020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826854" cy="32444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651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000" b="1" spc="15" dirty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Інвестиційна програма ПрАТ “Рівнеобленерго” 2021 року</a:t>
            </a:r>
          </a:p>
        </p:txBody>
      </p:sp>
      <p:sp>
        <p:nvSpPr>
          <p:cNvPr id="8" name="object 4">
            <a:extLst>
              <a:ext uri="{FF2B5EF4-FFF2-40B4-BE49-F238E27FC236}">
                <a16:creationId xmlns="" xmlns:a16="http://schemas.microsoft.com/office/drawing/2014/main" id="{9FD0DE9C-7DB4-4BBA-B595-3038458CC020}"/>
              </a:ext>
            </a:extLst>
          </p:cNvPr>
          <p:cNvSpPr txBox="1">
            <a:spLocks/>
          </p:cNvSpPr>
          <p:nvPr/>
        </p:nvSpPr>
        <p:spPr>
          <a:xfrm>
            <a:off x="2123728" y="4630655"/>
            <a:ext cx="6840760" cy="1678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uk-UA" sz="1800" spc="15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Згідно Інвестиційної програми 2021 року споживачам забезпечено можливість використовувати збільшені обсяги електричної енергії завдяки приведення мінімальної дозволеної потужності однофазного споживача на реконструйованих лініях 0,4кВ до </a:t>
            </a:r>
            <a:r>
              <a:rPr lang="uk-UA" sz="1800" spc="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5 кВт (25 А) – 500 шт.  </a:t>
            </a:r>
            <a:r>
              <a:rPr lang="uk-UA" sz="1800" spc="15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та привести </a:t>
            </a:r>
            <a:r>
              <a:rPr lang="uk-UA" sz="1800" spc="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показники якості електричної енергії </a:t>
            </a:r>
            <a:r>
              <a:rPr lang="uk-UA" sz="1800" spc="15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у відповідність до ДСТУ </a:t>
            </a:r>
            <a:r>
              <a:rPr lang="en-US" sz="1800" spc="15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EN 50160</a:t>
            </a:r>
            <a:r>
              <a:rPr lang="uk-UA" sz="1800" spc="15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:2014</a:t>
            </a:r>
            <a:r>
              <a:rPr lang="uk-UA" sz="1800" b="1" spc="15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endParaRPr lang="uk-UA" sz="1800" spc="15" dirty="0" smtClean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47694563"/>
              </p:ext>
            </p:extLst>
          </p:nvPr>
        </p:nvGraphicFramePr>
        <p:xfrm>
          <a:off x="827584" y="587039"/>
          <a:ext cx="7128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24329" y="6093296"/>
            <a:ext cx="1619672" cy="7586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385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="" xmlns:a16="http://schemas.microsoft.com/office/drawing/2014/main" id="{9FD0DE9C-7DB4-4BBA-B595-3038458CC020}"/>
              </a:ext>
            </a:extLst>
          </p:cNvPr>
          <p:cNvSpPr txBox="1">
            <a:spLocks/>
          </p:cNvSpPr>
          <p:nvPr/>
        </p:nvSpPr>
        <p:spPr>
          <a:xfrm>
            <a:off x="158573" y="522556"/>
            <a:ext cx="8826854" cy="63222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651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000" b="1" spc="15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Цільове завдання щодо досягнення ПрАТ «Рівнеобленерго» показників якості послуг (</a:t>
            </a:r>
            <a:r>
              <a:rPr lang="en-US" sz="2000" b="1" i="1" spc="15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SAIDI</a:t>
            </a:r>
            <a:r>
              <a:rPr lang="uk-UA" sz="2000" b="1" spc="15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), хв з 2021 до 2033 року</a:t>
            </a:r>
          </a:p>
        </p:txBody>
      </p:sp>
      <p:sp>
        <p:nvSpPr>
          <p:cNvPr id="7" name="object 4">
            <a:extLst>
              <a:ext uri="{FF2B5EF4-FFF2-40B4-BE49-F238E27FC236}">
                <a16:creationId xmlns="" xmlns:a16="http://schemas.microsoft.com/office/drawing/2014/main" id="{9FD0DE9C-7DB4-4BBA-B595-3038458CC020}"/>
              </a:ext>
            </a:extLst>
          </p:cNvPr>
          <p:cNvSpPr txBox="1">
            <a:spLocks/>
          </p:cNvSpPr>
          <p:nvPr/>
        </p:nvSpPr>
        <p:spPr>
          <a:xfrm>
            <a:off x="110179" y="110667"/>
            <a:ext cx="8923643" cy="355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651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200" b="1" spc="15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Цілі компанії ПрАТ “</a:t>
            </a:r>
            <a:r>
              <a:rPr lang="uk-UA" sz="2200" b="1" spc="15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Рівнеобленерго</a:t>
            </a:r>
            <a:r>
              <a:rPr lang="uk-UA" sz="2200" b="1" spc="15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”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38903"/>
              </p:ext>
            </p:extLst>
          </p:nvPr>
        </p:nvGraphicFramePr>
        <p:xfrm>
          <a:off x="438150" y="1239838"/>
          <a:ext cx="5069954" cy="456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4329" y="6093296"/>
            <a:ext cx="1619672" cy="7586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946598" y="1294435"/>
            <a:ext cx="4197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із критеріїв якості роботи операторів систем розподілу у світі визнано показник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SAIDI (System Average Interruption Duration Index)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середньої тривалості довгих перерв в електропостачанні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63752" y="2617874"/>
            <a:ext cx="3600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defRPr/>
            </a:pPr>
            <a:r>
              <a:rPr lang="uk-UA" sz="1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За результатами діяльності у 2021 році </a:t>
            </a:r>
            <a:r>
              <a:rPr lang="uk-UA" sz="14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ПрАТ “Рівнеобленерго” </a:t>
            </a:r>
            <a:r>
              <a:rPr lang="uk-UA" sz="1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виконало цільове завдання щодо дотримання нормативних значень показників </a:t>
            </a:r>
            <a:r>
              <a:rPr lang="en-US" sz="1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SAIDI</a:t>
            </a:r>
            <a:r>
              <a:rPr lang="uk-UA" sz="1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  <a:defRPr/>
            </a:pPr>
            <a:r>
              <a:rPr lang="uk-UA" sz="1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для міської території </a:t>
            </a:r>
            <a:r>
              <a:rPr lang="uk-UA" sz="1400" b="1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план 194 хвилини</a:t>
            </a:r>
            <a:r>
              <a:rPr lang="uk-UA" sz="14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u="sng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факт</a:t>
            </a:r>
            <a:r>
              <a:rPr lang="uk-UA" sz="1400" u="sng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uk-UA" sz="1400" u="sng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175 хвилин</a:t>
            </a:r>
            <a:r>
              <a:rPr lang="uk-UA" sz="14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; </a:t>
            </a:r>
            <a:endParaRPr lang="uk-UA" sz="1400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uk-UA" sz="1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для  сільської території </a:t>
            </a:r>
            <a:r>
              <a:rPr lang="uk-UA" sz="1400" b="1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план 603 хвилини</a:t>
            </a:r>
            <a:r>
              <a:rPr lang="uk-UA" sz="14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u="sng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факт</a:t>
            </a:r>
            <a:r>
              <a:rPr lang="uk-UA" sz="1400" u="sng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uk-UA" sz="1400" u="sng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482 хвилини</a:t>
            </a:r>
            <a:r>
              <a:rPr lang="uk-UA" sz="14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. </a:t>
            </a:r>
            <a:endParaRPr lang="uk-UA" sz="1400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sz="1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       </a:t>
            </a:r>
          </a:p>
          <a:p>
            <a:pPr indent="360000" algn="just">
              <a:defRPr/>
            </a:pPr>
            <a:r>
              <a:rPr lang="uk-UA" sz="1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Цільове завдання НКРЕКП на 2021 рік виконано. </a:t>
            </a:r>
          </a:p>
          <a:p>
            <a:pPr indent="360000" algn="just">
              <a:defRPr/>
            </a:pPr>
            <a:r>
              <a:rPr lang="uk-UA" sz="1400" b="1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ПрАТ «Рівнеобленерго» зробило перший крок </a:t>
            </a:r>
            <a:r>
              <a:rPr lang="uk-UA" sz="14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на шляху </a:t>
            </a:r>
            <a:r>
              <a:rPr lang="uk-UA" sz="1400" b="1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до поліпшення </a:t>
            </a:r>
            <a:r>
              <a:rPr lang="uk-UA" sz="14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рівня надійності (безперервності) електропостачання споживачів.  </a:t>
            </a:r>
          </a:p>
        </p:txBody>
      </p:sp>
    </p:spTree>
    <p:extLst>
      <p:ext uri="{BB962C8B-B14F-4D97-AF65-F5344CB8AC3E}">
        <p14:creationId xmlns:p14="http://schemas.microsoft.com/office/powerpoint/2010/main" val="18213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24329" y="6093296"/>
            <a:ext cx="1619672" cy="7586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object 4">
            <a:extLst>
              <a:ext uri="{FF2B5EF4-FFF2-40B4-BE49-F238E27FC236}">
                <a16:creationId xmlns="" xmlns:a16="http://schemas.microsoft.com/office/drawing/2014/main" id="{9FD0DE9C-7DB4-4BBA-B595-3038458CC020}"/>
              </a:ext>
            </a:extLst>
          </p:cNvPr>
          <p:cNvSpPr txBox="1">
            <a:spLocks/>
          </p:cNvSpPr>
          <p:nvPr/>
        </p:nvSpPr>
        <p:spPr>
          <a:xfrm>
            <a:off x="107505" y="548680"/>
            <a:ext cx="8923642" cy="63222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651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000" b="1" spc="15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Підвищення достовірності даних для здійснення моніторингу якості надання послуг споживачам</a:t>
            </a:r>
            <a:endParaRPr lang="uk-UA" sz="2000" b="1" spc="15" dirty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="" xmlns:a16="http://schemas.microsoft.com/office/drawing/2014/main" id="{9FD0DE9C-7DB4-4BBA-B595-3038458CC020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923643" cy="355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651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200" b="1" spc="15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Цілі стратегічні ПрАТ “Рівнеобленерго”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4470059"/>
              </p:ext>
            </p:extLst>
          </p:nvPr>
        </p:nvGraphicFramePr>
        <p:xfrm>
          <a:off x="179512" y="1556792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9FD0DE9C-7DB4-4BBA-B595-3038458CC020}"/>
              </a:ext>
            </a:extLst>
          </p:cNvPr>
          <p:cNvSpPr txBox="1">
            <a:spLocks/>
          </p:cNvSpPr>
          <p:nvPr/>
        </p:nvSpPr>
        <p:spPr>
          <a:xfrm>
            <a:off x="2339752" y="3580289"/>
            <a:ext cx="3312368" cy="6937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651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200" b="1" spc="15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Телемеханізація об</a:t>
            </a:r>
            <a:r>
              <a:rPr lang="en-US" sz="2200" b="1" spc="15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’</a:t>
            </a:r>
            <a:r>
              <a:rPr lang="uk-UA" sz="2200" b="1" spc="15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єктів</a:t>
            </a:r>
            <a:r>
              <a:rPr lang="uk-UA" sz="2200" b="1" spc="15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Товариства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65642969"/>
              </p:ext>
            </p:extLst>
          </p:nvPr>
        </p:nvGraphicFramePr>
        <p:xfrm>
          <a:off x="179512" y="3963033"/>
          <a:ext cx="7776864" cy="258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7469595"/>
      </p:ext>
    </p:extLst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1043</TotalTime>
  <Words>638</Words>
  <Application>Microsoft Office PowerPoint</Application>
  <PresentationFormat>Экран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Yuriy Zaharov</dc:creator>
  <cp:lastModifiedBy>Yuriy Zaharov</cp:lastModifiedBy>
  <cp:revision>86</cp:revision>
  <dcterms:modified xsi:type="dcterms:W3CDTF">2022-02-16T07:28:36Z</dcterms:modified>
</cp:coreProperties>
</file>